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4" r:id="rId6"/>
    <p:sldId id="267" r:id="rId7"/>
    <p:sldId id="265" r:id="rId8"/>
    <p:sldId id="266" r:id="rId9"/>
    <p:sldId id="268" r:id="rId10"/>
    <p:sldId id="269" r:id="rId11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6A7F-D7A9-42C5-BD06-357AE1D290E8}" type="datetimeFigureOut">
              <a:rPr lang="es-AR" smtClean="0"/>
              <a:pPr/>
              <a:t>8/11/2018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528F2-ECB3-455E-96F6-22FA88EB80C7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1285129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6A7F-D7A9-42C5-BD06-357AE1D290E8}" type="datetimeFigureOut">
              <a:rPr lang="es-AR" smtClean="0"/>
              <a:pPr/>
              <a:t>8/11/2018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528F2-ECB3-455E-96F6-22FA88EB80C7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4242031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6A7F-D7A9-42C5-BD06-357AE1D290E8}" type="datetimeFigureOut">
              <a:rPr lang="es-AR" smtClean="0"/>
              <a:pPr/>
              <a:t>8/11/2018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528F2-ECB3-455E-96F6-22FA88EB80C7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86961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6A7F-D7A9-42C5-BD06-357AE1D290E8}" type="datetimeFigureOut">
              <a:rPr lang="es-AR" smtClean="0"/>
              <a:pPr/>
              <a:t>8/11/2018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528F2-ECB3-455E-96F6-22FA88EB80C7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2617253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6A7F-D7A9-42C5-BD06-357AE1D290E8}" type="datetimeFigureOut">
              <a:rPr lang="es-AR" smtClean="0"/>
              <a:pPr/>
              <a:t>8/11/2018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528F2-ECB3-455E-96F6-22FA88EB80C7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1483806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6A7F-D7A9-42C5-BD06-357AE1D290E8}" type="datetimeFigureOut">
              <a:rPr lang="es-AR" smtClean="0"/>
              <a:pPr/>
              <a:t>8/11/2018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528F2-ECB3-455E-96F6-22FA88EB80C7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3116171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6A7F-D7A9-42C5-BD06-357AE1D290E8}" type="datetimeFigureOut">
              <a:rPr lang="es-AR" smtClean="0"/>
              <a:pPr/>
              <a:t>8/11/2018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528F2-ECB3-455E-96F6-22FA88EB80C7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1581573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6A7F-D7A9-42C5-BD06-357AE1D290E8}" type="datetimeFigureOut">
              <a:rPr lang="es-AR" smtClean="0"/>
              <a:pPr/>
              <a:t>8/11/2018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528F2-ECB3-455E-96F6-22FA88EB80C7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1806227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6A7F-D7A9-42C5-BD06-357AE1D290E8}" type="datetimeFigureOut">
              <a:rPr lang="es-AR" smtClean="0"/>
              <a:pPr/>
              <a:t>8/11/2018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528F2-ECB3-455E-96F6-22FA88EB80C7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3584463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6A7F-D7A9-42C5-BD06-357AE1D290E8}" type="datetimeFigureOut">
              <a:rPr lang="es-AR" smtClean="0"/>
              <a:pPr/>
              <a:t>8/11/2018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528F2-ECB3-455E-96F6-22FA88EB80C7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203108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6A7F-D7A9-42C5-BD06-357AE1D290E8}" type="datetimeFigureOut">
              <a:rPr lang="es-AR" smtClean="0"/>
              <a:pPr/>
              <a:t>8/11/2018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528F2-ECB3-455E-96F6-22FA88EB80C7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4071345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F6A7F-D7A9-42C5-BD06-357AE1D290E8}" type="datetimeFigureOut">
              <a:rPr lang="es-AR" smtClean="0"/>
              <a:pPr/>
              <a:t>8/11/2018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528F2-ECB3-455E-96F6-22FA88EB80C7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2143710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s-AR" sz="60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FIDEICOMISO</a:t>
            </a:r>
            <a:endParaRPr lang="es-AR" sz="6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es-AR" sz="5400" dirty="0" smtClean="0">
              <a:solidFill>
                <a:schemeClr val="accent1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s-AR" sz="5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Nociones Generales.</a:t>
            </a:r>
          </a:p>
          <a:p>
            <a:pPr marL="0" indent="0" algn="ctr">
              <a:buNone/>
            </a:pPr>
            <a:r>
              <a:rPr lang="es-AR" sz="5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Testamentario.</a:t>
            </a:r>
          </a:p>
          <a:p>
            <a:pPr marL="0" indent="0" algn="ctr">
              <a:buNone/>
            </a:pPr>
            <a:r>
              <a:rPr lang="es-AR" sz="5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Empate </a:t>
            </a:r>
            <a:r>
              <a:rPr lang="es-AR" sz="540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societario</a:t>
            </a:r>
            <a:r>
              <a:rPr lang="es-AR" sz="5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ctr">
              <a:buNone/>
            </a:pPr>
            <a:r>
              <a:rPr lang="es-AR" sz="5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Nuevas </a:t>
            </a:r>
            <a:r>
              <a:rPr lang="es-AR" sz="540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aplicaciones.</a:t>
            </a:r>
            <a:r>
              <a:rPr lang="es-AR" dirty="0" smtClean="0"/>
              <a:t/>
            </a:r>
            <a:br>
              <a:rPr lang="es-AR" dirty="0" smtClean="0"/>
            </a:br>
            <a:endParaRPr lang="es-AR" dirty="0" smtClean="0"/>
          </a:p>
          <a:p>
            <a:pPr marL="0" indent="0" algn="ctr">
              <a:buNone/>
            </a:pPr>
            <a:endParaRPr lang="es-AR" dirty="0"/>
          </a:p>
          <a:p>
            <a:pPr marL="0" indent="0" algn="r">
              <a:buNone/>
            </a:pPr>
            <a:r>
              <a:rPr lang="es-AR" dirty="0" smtClean="0"/>
              <a:t>Dras. Maria Isabel </a:t>
            </a:r>
            <a:r>
              <a:rPr lang="es-AR" dirty="0" err="1" smtClean="0"/>
              <a:t>Tomizzi</a:t>
            </a:r>
            <a:r>
              <a:rPr lang="es-AR" dirty="0" smtClean="0"/>
              <a:t> y</a:t>
            </a:r>
          </a:p>
          <a:p>
            <a:pPr marL="0" indent="0" algn="r">
              <a:buNone/>
            </a:pPr>
            <a:r>
              <a:rPr lang="es-AR" dirty="0" smtClean="0"/>
              <a:t>Carolina Nadia Murga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xmlns="" val="12389253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es-AR" sz="4000" dirty="0" smtClean="0"/>
              <a:t>FIDEICOMISO TESTAMENTARIO</a:t>
            </a:r>
          </a:p>
          <a:p>
            <a:pPr marL="0" indent="0" algn="ctr">
              <a:buNone/>
            </a:pPr>
            <a:endParaRPr lang="es-AR" sz="4000" dirty="0" smtClean="0"/>
          </a:p>
          <a:p>
            <a:pPr marL="0" indent="0" algn="ctr">
              <a:buNone/>
            </a:pPr>
            <a:r>
              <a:rPr lang="es-AR" sz="4000" dirty="0" smtClean="0"/>
              <a:t>VS</a:t>
            </a:r>
          </a:p>
          <a:p>
            <a:pPr marL="0" indent="0" algn="ctr">
              <a:buNone/>
            </a:pPr>
            <a:endParaRPr lang="es-AR" sz="4000" dirty="0" smtClean="0"/>
          </a:p>
          <a:p>
            <a:pPr marL="0" indent="0" algn="ctr">
              <a:buNone/>
            </a:pPr>
            <a:r>
              <a:rPr lang="es-AR" sz="4000" dirty="0" smtClean="0"/>
              <a:t>FIDEICOMISO DE PLANEAMIENTO PATRIMONIAL</a:t>
            </a:r>
            <a:endParaRPr lang="es-AR" sz="4000" dirty="0"/>
          </a:p>
        </p:txBody>
      </p:sp>
    </p:spTree>
    <p:extLst>
      <p:ext uri="{BB962C8B-B14F-4D97-AF65-F5344CB8AC3E}">
        <p14:creationId xmlns:p14="http://schemas.microsoft.com/office/powerpoint/2010/main" xmlns="" val="754570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Autofit/>
          </a:bodyPr>
          <a:lstStyle/>
          <a:p>
            <a:pPr algn="just"/>
            <a:r>
              <a:rPr lang="es-A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Art. 1666 ´</a:t>
            </a:r>
            <a:r>
              <a:rPr lang="es-AR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CCyCN</a:t>
            </a:r>
            <a:r>
              <a:rPr lang="es-A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: “Hay contrato de fideicomiso cuando una parte, llamada </a:t>
            </a:r>
            <a:r>
              <a:rPr lang="es-AR" sz="3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FIDUCIANTE</a:t>
            </a:r>
            <a:r>
              <a:rPr lang="es-A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, transmite o se compromete a transmitir la propiedad de bienes a otra persona denominada </a:t>
            </a:r>
            <a:r>
              <a:rPr lang="es-AR" sz="3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FIDUCIARIO</a:t>
            </a:r>
            <a:r>
              <a:rPr lang="es-A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, quien se obliga a ejercerla en beneficio de otra llamada </a:t>
            </a:r>
            <a:r>
              <a:rPr lang="es-AR" sz="3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BENEFICIARIO</a:t>
            </a:r>
            <a:r>
              <a:rPr lang="es-A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, que se designa en el contrato, y a transmitirla al cumplimiento de un plazo o condición al </a:t>
            </a:r>
            <a:r>
              <a:rPr lang="es-AR" sz="3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FIDEICOMISARIO</a:t>
            </a:r>
            <a:r>
              <a:rPr lang="es-A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.” </a:t>
            </a:r>
            <a:endParaRPr lang="es-A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111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es-AR" sz="4400" dirty="0" smtClean="0"/>
          </a:p>
          <a:p>
            <a:pPr marL="0" indent="0" algn="ctr">
              <a:buNone/>
            </a:pPr>
            <a:r>
              <a:rPr lang="es-AR" sz="4400" b="1" dirty="0" smtClean="0"/>
              <a:t> </a:t>
            </a:r>
            <a:r>
              <a:rPr lang="es-AR" sz="4400" b="1" u="sng" dirty="0" smtClean="0"/>
              <a:t>PARTES DEL CONTRATO</a:t>
            </a:r>
          </a:p>
          <a:p>
            <a:pPr marL="0" indent="0">
              <a:buNone/>
            </a:pPr>
            <a:endParaRPr lang="es-AR" sz="4400" b="1" dirty="0" smtClean="0"/>
          </a:p>
          <a:p>
            <a:pPr marL="0" indent="0">
              <a:buNone/>
            </a:pPr>
            <a:r>
              <a:rPr lang="es-AR" sz="4400" b="1" dirty="0" smtClean="0"/>
              <a:t>1.- FIDUCIANTE</a:t>
            </a:r>
          </a:p>
          <a:p>
            <a:pPr marL="0" indent="0">
              <a:buNone/>
            </a:pPr>
            <a:r>
              <a:rPr lang="es-AR" sz="4400" b="1" dirty="0" smtClean="0"/>
              <a:t>2.- FIDUCIARIO</a:t>
            </a:r>
          </a:p>
          <a:p>
            <a:pPr marL="0" indent="0">
              <a:buNone/>
            </a:pPr>
            <a:r>
              <a:rPr lang="es-AR" sz="4400" b="1" dirty="0" smtClean="0"/>
              <a:t>3.- BENEFICIARIO</a:t>
            </a:r>
          </a:p>
          <a:p>
            <a:pPr marL="0" indent="0">
              <a:buNone/>
            </a:pPr>
            <a:r>
              <a:rPr lang="es-AR" sz="4400" b="1" dirty="0" smtClean="0"/>
              <a:t>4.- FIDEICOMISARIO</a:t>
            </a:r>
            <a:endParaRPr lang="es-AR" sz="4400" b="1" dirty="0"/>
          </a:p>
        </p:txBody>
      </p:sp>
    </p:spTree>
    <p:extLst>
      <p:ext uri="{BB962C8B-B14F-4D97-AF65-F5344CB8AC3E}">
        <p14:creationId xmlns:p14="http://schemas.microsoft.com/office/powerpoint/2010/main" xmlns="" val="301696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flipV="1">
            <a:off x="457200" y="188640"/>
            <a:ext cx="8229600" cy="85998"/>
          </a:xfrm>
        </p:spPr>
        <p:txBody>
          <a:bodyPr>
            <a:normAutofit fontScale="90000"/>
          </a:bodyPr>
          <a:lstStyle/>
          <a:p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s-AR" sz="4400" dirty="0" smtClean="0"/>
          </a:p>
          <a:p>
            <a:pPr marL="0" indent="0" algn="ctr">
              <a:buNone/>
            </a:pPr>
            <a:r>
              <a:rPr lang="es-AR" sz="8600" b="1" u="sng" dirty="0" smtClean="0"/>
              <a:t>CONTENIDO DEL CONTRATO.</a:t>
            </a:r>
          </a:p>
          <a:p>
            <a:pPr algn="just"/>
            <a:endParaRPr lang="es-AR" dirty="0" smtClean="0"/>
          </a:p>
          <a:p>
            <a:pPr algn="just"/>
            <a:endParaRPr lang="es-AR" dirty="0" smtClean="0"/>
          </a:p>
          <a:p>
            <a:pPr marL="0" indent="0" algn="just">
              <a:buNone/>
            </a:pPr>
            <a:r>
              <a:rPr lang="es-AR" sz="76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s-AR" sz="7600" dirty="0">
                <a:latin typeface="Arial" panose="020B0604020202020204" pitchFamily="34" charset="0"/>
                <a:cs typeface="Arial" panose="020B0604020202020204" pitchFamily="34" charset="0"/>
              </a:rPr>
              <a:t>) la individualización de los bienes objeto del contrato. En caso de no resultar posible tal individualización a la fecha de la celebración del fideicomiso, debe constar la descripción de los requisitos y características que deben reunir los bienes</a:t>
            </a:r>
            <a:r>
              <a:rPr lang="es-AR" sz="76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0" indent="0" algn="just">
              <a:buNone/>
            </a:pPr>
            <a:r>
              <a:rPr lang="es-AR" sz="7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AR" sz="7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AR" sz="7600" dirty="0">
                <a:latin typeface="Arial" panose="020B0604020202020204" pitchFamily="34" charset="0"/>
                <a:cs typeface="Arial" panose="020B0604020202020204" pitchFamily="34" charset="0"/>
              </a:rPr>
              <a:t>b) la determinación del modo en que otros bienes pueden ser incorporados al </a:t>
            </a:r>
            <a:r>
              <a:rPr lang="es-AR" sz="7600" dirty="0" smtClean="0">
                <a:latin typeface="Arial" panose="020B0604020202020204" pitchFamily="34" charset="0"/>
                <a:cs typeface="Arial" panose="020B0604020202020204" pitchFamily="34" charset="0"/>
              </a:rPr>
              <a:t>fideicomiso;</a:t>
            </a:r>
          </a:p>
          <a:p>
            <a:pPr marL="0" indent="0" algn="just">
              <a:buNone/>
            </a:pPr>
            <a:r>
              <a:rPr lang="es-AR" sz="7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AR" sz="7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AR" sz="7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AR" sz="7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AR" sz="7600" dirty="0">
                <a:latin typeface="Arial" panose="020B0604020202020204" pitchFamily="34" charset="0"/>
                <a:cs typeface="Arial" panose="020B0604020202020204" pitchFamily="34" charset="0"/>
              </a:rPr>
              <a:t>c) el plazo o condición a que se sujeta la propiedad fiduciaria;</a:t>
            </a:r>
            <a:r>
              <a:rPr lang="es-AR" sz="7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AR" sz="7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AR" sz="7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AR" sz="7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AR" sz="7600" dirty="0">
                <a:latin typeface="Arial" panose="020B0604020202020204" pitchFamily="34" charset="0"/>
                <a:cs typeface="Arial" panose="020B0604020202020204" pitchFamily="34" charset="0"/>
              </a:rPr>
              <a:t>d) la identificación del beneficiario, o la manera de </a:t>
            </a:r>
            <a:r>
              <a:rPr lang="es-AR" sz="7600" dirty="0" smtClean="0">
                <a:latin typeface="Arial" panose="020B0604020202020204" pitchFamily="34" charset="0"/>
                <a:cs typeface="Arial" panose="020B0604020202020204" pitchFamily="34" charset="0"/>
              </a:rPr>
              <a:t>determinarlo;</a:t>
            </a:r>
            <a:br>
              <a:rPr lang="es-AR" sz="7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AR" sz="7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AR" sz="7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AR" sz="7600" dirty="0">
                <a:latin typeface="Arial" panose="020B0604020202020204" pitchFamily="34" charset="0"/>
                <a:cs typeface="Arial" panose="020B0604020202020204" pitchFamily="34" charset="0"/>
              </a:rPr>
              <a:t>e) el destino de los bienes a la finalización del fideicomiso, con indicación del fideicomisario a quien deben transmitirse o la manera de </a:t>
            </a:r>
            <a:r>
              <a:rPr lang="es-AR" sz="7600" dirty="0" smtClean="0">
                <a:latin typeface="Arial" panose="020B0604020202020204" pitchFamily="34" charset="0"/>
                <a:cs typeface="Arial" panose="020B0604020202020204" pitchFamily="34" charset="0"/>
              </a:rPr>
              <a:t>determinarlo;</a:t>
            </a:r>
          </a:p>
          <a:p>
            <a:pPr marL="0" indent="0" algn="just">
              <a:buNone/>
            </a:pPr>
            <a:r>
              <a:rPr lang="es-AR" sz="7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AR" sz="7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AR" sz="7600" dirty="0">
                <a:latin typeface="Arial" panose="020B0604020202020204" pitchFamily="34" charset="0"/>
                <a:cs typeface="Arial" panose="020B0604020202020204" pitchFamily="34" charset="0"/>
              </a:rPr>
              <a:t>f) los derechos y obligaciones del fiduciario y el modo de sustituirlo, si cesa.</a:t>
            </a:r>
            <a:r>
              <a:rPr lang="es-AR" sz="7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AR" sz="7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AR" sz="7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63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es-AR" sz="5900" b="1" u="sng" dirty="0" smtClean="0">
                <a:solidFill>
                  <a:srgbClr val="7030A0"/>
                </a:solidFill>
              </a:rPr>
              <a:t>CESE DEL FIDUCIARIO</a:t>
            </a:r>
          </a:p>
          <a:p>
            <a:pPr marL="0" indent="0" algn="ctr">
              <a:buNone/>
            </a:pPr>
            <a:endParaRPr lang="es-AR" sz="4000" b="1" u="sng" dirty="0"/>
          </a:p>
          <a:p>
            <a:pPr marL="0" indent="0" algn="ctr">
              <a:buNone/>
            </a:pPr>
            <a:r>
              <a:rPr lang="es-AR" sz="4000" dirty="0"/>
              <a:t>El fiduciario cesa por:</a:t>
            </a:r>
            <a:r>
              <a:rPr lang="es-AR" sz="4000" dirty="0" smtClean="0"/>
              <a:t/>
            </a:r>
            <a:br>
              <a:rPr lang="es-AR" sz="4000" dirty="0" smtClean="0"/>
            </a:br>
            <a:r>
              <a:rPr lang="es-AR" sz="4000" dirty="0" smtClean="0"/>
              <a:t/>
            </a:r>
            <a:br>
              <a:rPr lang="es-AR" sz="4000" dirty="0" smtClean="0"/>
            </a:br>
            <a:r>
              <a:rPr lang="es-AR" sz="5000" dirty="0"/>
              <a:t>a) remoción judicial por incumplimiento de sus obligaciones o por hallarse imposibilitado material o jurídicamente para el desempeño de su función, a instancia del fiduciante; o a pedido del beneficiario o del fideicomisario, con citación del fiduciante;</a:t>
            </a:r>
            <a:r>
              <a:rPr lang="es-AR" sz="5000" dirty="0" smtClean="0"/>
              <a:t/>
            </a:r>
            <a:br>
              <a:rPr lang="es-AR" sz="5000" dirty="0" smtClean="0"/>
            </a:br>
            <a:r>
              <a:rPr lang="es-AR" sz="5000" dirty="0" smtClean="0"/>
              <a:t/>
            </a:r>
            <a:br>
              <a:rPr lang="es-AR" sz="5000" dirty="0" smtClean="0"/>
            </a:br>
            <a:r>
              <a:rPr lang="es-AR" sz="5000" dirty="0"/>
              <a:t>b) incapacidad, inhabilitación y capacidad restringida judicialmente declaradas, y muerte, si es una persona humana;</a:t>
            </a:r>
            <a:r>
              <a:rPr lang="es-AR" sz="5000" dirty="0" smtClean="0"/>
              <a:t/>
            </a:r>
            <a:br>
              <a:rPr lang="es-AR" sz="5000" dirty="0" smtClean="0"/>
            </a:br>
            <a:r>
              <a:rPr lang="es-AR" sz="5000" dirty="0" smtClean="0"/>
              <a:t/>
            </a:r>
            <a:br>
              <a:rPr lang="es-AR" sz="5000" dirty="0" smtClean="0"/>
            </a:br>
            <a:r>
              <a:rPr lang="es-AR" sz="5000" dirty="0"/>
              <a:t>c) disolución, si es una persona jurídica; esta causal no se aplica en casos de fusión o absorción, sin perjuicio de la aplicación del inciso a), en su caso;</a:t>
            </a:r>
            <a:r>
              <a:rPr lang="es-AR" sz="5000" dirty="0" smtClean="0"/>
              <a:t/>
            </a:r>
            <a:br>
              <a:rPr lang="es-AR" sz="5000" dirty="0" smtClean="0"/>
            </a:br>
            <a:r>
              <a:rPr lang="es-AR" sz="5000" dirty="0" smtClean="0"/>
              <a:t/>
            </a:r>
            <a:br>
              <a:rPr lang="es-AR" sz="5000" dirty="0" smtClean="0"/>
            </a:br>
            <a:r>
              <a:rPr lang="es-AR" sz="5000" dirty="0"/>
              <a:t>d) quiebra o liquidación;</a:t>
            </a:r>
            <a:r>
              <a:rPr lang="es-AR" sz="5000" dirty="0" smtClean="0"/>
              <a:t/>
            </a:r>
            <a:br>
              <a:rPr lang="es-AR" sz="5000" dirty="0" smtClean="0"/>
            </a:br>
            <a:r>
              <a:rPr lang="es-AR" sz="5000" dirty="0" smtClean="0"/>
              <a:t/>
            </a:r>
            <a:br>
              <a:rPr lang="es-AR" sz="5000" dirty="0" smtClean="0"/>
            </a:br>
            <a:r>
              <a:rPr lang="es-AR" sz="5000" dirty="0"/>
              <a:t>e) renuncia, si en el contrato se la autoriza expresamente, o en caso de causa grave o imposibilidad material o jurídica de desempeño de la función; la renuncia tiene efecto después de la transferencia del patrimonio objeto del fideicomiso al fiduciario sustituto.</a:t>
            </a:r>
            <a:endParaRPr lang="es-AR" sz="5000" b="1" u="sng" dirty="0" smtClean="0"/>
          </a:p>
          <a:p>
            <a:pPr marL="0" indent="0" algn="ctr">
              <a:buNone/>
            </a:pPr>
            <a:endParaRPr lang="es-AR" sz="4000" b="1" u="sng" dirty="0" smtClean="0"/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xmlns="" val="50803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s-AR" dirty="0" smtClean="0"/>
              <a:t>PROPIEDAD FIDUCIARIA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s-AR" dirty="0" smtClean="0"/>
              <a:t>* patrimonio de afectación</a:t>
            </a:r>
          </a:p>
          <a:p>
            <a:r>
              <a:rPr lang="es-AR" dirty="0" smtClean="0"/>
              <a:t>* separado del patrimonio de los sujetos</a:t>
            </a:r>
          </a:p>
          <a:p>
            <a:r>
              <a:rPr lang="es-AR" dirty="0" smtClean="0"/>
              <a:t>* oponible frente a terceros desde la inscripción en los registros pertinentes al tipo de bien</a:t>
            </a:r>
          </a:p>
          <a:p>
            <a:r>
              <a:rPr lang="es-AR" dirty="0" smtClean="0"/>
              <a:t>* obligación de contratar un seguro</a:t>
            </a:r>
          </a:p>
          <a:p>
            <a:r>
              <a:rPr lang="es-AR" dirty="0" smtClean="0"/>
              <a:t>* acción de los acreedores</a:t>
            </a:r>
          </a:p>
          <a:p>
            <a:r>
              <a:rPr lang="es-AR" dirty="0" smtClean="0"/>
              <a:t>* actos de disposición y </a:t>
            </a:r>
            <a:r>
              <a:rPr lang="es-AR" dirty="0" err="1" smtClean="0"/>
              <a:t>gravámen</a:t>
            </a:r>
            <a:r>
              <a:rPr lang="es-AR" dirty="0" smtClean="0"/>
              <a:t> 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xmlns="" val="2474558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es-AR" sz="4800" dirty="0" smtClean="0"/>
          </a:p>
          <a:p>
            <a:pPr marL="0" indent="0" algn="ctr">
              <a:buNone/>
            </a:pPr>
            <a:r>
              <a:rPr lang="es-AR" sz="4800" dirty="0" smtClean="0"/>
              <a:t>FIDEICOMISO TESTAMENTARIO</a:t>
            </a:r>
          </a:p>
          <a:p>
            <a:pPr marL="0" indent="0" algn="ctr">
              <a:buNone/>
            </a:pPr>
            <a:endParaRPr lang="es-AR" sz="3600" dirty="0" smtClean="0"/>
          </a:p>
          <a:p>
            <a:pPr marL="0" indent="0" algn="ctr">
              <a:buNone/>
            </a:pPr>
            <a:r>
              <a:rPr lang="es-AR" sz="3600" dirty="0" smtClean="0"/>
              <a:t>VS</a:t>
            </a:r>
          </a:p>
          <a:p>
            <a:pPr marL="0" indent="0" algn="ctr">
              <a:buNone/>
            </a:pPr>
            <a:endParaRPr lang="es-AR" sz="3600" dirty="0" smtClean="0"/>
          </a:p>
          <a:p>
            <a:pPr marL="0" indent="0" algn="ctr">
              <a:buNone/>
            </a:pPr>
            <a:r>
              <a:rPr lang="es-AR" sz="4800" dirty="0" smtClean="0"/>
              <a:t>DONACIONES A LOS HIJOS</a:t>
            </a:r>
            <a:endParaRPr lang="es-AR" sz="4800" dirty="0"/>
          </a:p>
        </p:txBody>
      </p:sp>
    </p:spTree>
    <p:extLst>
      <p:ext uri="{BB962C8B-B14F-4D97-AF65-F5344CB8AC3E}">
        <p14:creationId xmlns:p14="http://schemas.microsoft.com/office/powerpoint/2010/main" xmlns="" val="1062992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s-AR" dirty="0" smtClean="0"/>
              <a:t>TESTAMENTARIO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just"/>
            <a:r>
              <a:rPr lang="es-AR" dirty="0" smtClean="0"/>
              <a:t>Puede constituirse por testamento con el contenido mínimo del art. 1667.</a:t>
            </a:r>
          </a:p>
          <a:p>
            <a:pPr algn="just"/>
            <a:r>
              <a:rPr lang="es-AR" dirty="0" smtClean="0"/>
              <a:t>El plazo máximo se computa desde la muerte del fiduciante.</a:t>
            </a:r>
          </a:p>
          <a:p>
            <a:pPr algn="just"/>
            <a:r>
              <a:rPr lang="es-AR" dirty="0" smtClean="0"/>
              <a:t>Es nulo el fideicomiso constituido con el fin de que el fiduciario esté obligado a mantener  o administrar el patrimonio </a:t>
            </a:r>
            <a:r>
              <a:rPr lang="es-AR" dirty="0" err="1" smtClean="0"/>
              <a:t>fideicomitido</a:t>
            </a:r>
            <a:r>
              <a:rPr lang="es-AR" dirty="0" smtClean="0"/>
              <a:t> para ser transmitido únicamente a su muerte a otro fiduciario de existencia actual o futura.  </a:t>
            </a:r>
          </a:p>
          <a:p>
            <a:pPr algn="just"/>
            <a:endParaRPr lang="es-AR" dirty="0" smtClean="0"/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xmlns="" val="1762196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s-AR" dirty="0" smtClean="0"/>
              <a:t>TESTAMENTARIO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just"/>
            <a:r>
              <a:rPr lang="es-AR" dirty="0" smtClean="0"/>
              <a:t>Posibilidad de mejorar a un heredero con discapacidad. “El </a:t>
            </a:r>
            <a:r>
              <a:rPr lang="es-AR" dirty="0"/>
              <a:t>causante puede disponer, por el medio que estime conveniente, incluso mediante un fideicomiso, además de la porción disponible, de un tercio de las porciones legítimas para aplicarlas como mejora estricta a descendientes o ascendientes con discapacidad. </a:t>
            </a:r>
            <a:r>
              <a:rPr lang="es-AR" u="sng" dirty="0"/>
              <a:t>A estos efectos, se considera persona con discapacidad, a toda persona que padece una alteración funcional permanente o prolongada, física o mental, que en relación a su edad y medio social implica desventajas considerables para su integración familiar, social, educacional o laboral</a:t>
            </a:r>
            <a:r>
              <a:rPr lang="es-AR" u="sng" dirty="0" smtClean="0"/>
              <a:t>. Art 2448. </a:t>
            </a:r>
            <a:r>
              <a:rPr lang="es-AR" u="sng" dirty="0" err="1" smtClean="0"/>
              <a:t>CCyCN</a:t>
            </a:r>
            <a:endParaRPr lang="es-AR" u="sng" dirty="0" smtClean="0"/>
          </a:p>
          <a:p>
            <a:pPr algn="just"/>
            <a:endParaRPr lang="es-AR" dirty="0" smtClean="0"/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xmlns="" val="35433433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370</Words>
  <Application>Microsoft Office PowerPoint</Application>
  <PresentationFormat>Presentación en pantalla (4:3)</PresentationFormat>
  <Paragraphs>52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Tema de Office</vt:lpstr>
      <vt:lpstr>FIDEICOMISO</vt:lpstr>
      <vt:lpstr>Diapositiva 2</vt:lpstr>
      <vt:lpstr>Diapositiva 3</vt:lpstr>
      <vt:lpstr>Diapositiva 4</vt:lpstr>
      <vt:lpstr>Diapositiva 5</vt:lpstr>
      <vt:lpstr>PROPIEDAD FIDUCIARIA</vt:lpstr>
      <vt:lpstr>Diapositiva 7</vt:lpstr>
      <vt:lpstr>TESTAMENTARIO</vt:lpstr>
      <vt:lpstr>TESTAMENTARIO</vt:lpstr>
      <vt:lpstr>Diapositiva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FIDEICOMISO</dc:title>
  <dc:creator>usuario</dc:creator>
  <cp:lastModifiedBy>acade</cp:lastModifiedBy>
  <cp:revision>16</cp:revision>
  <dcterms:created xsi:type="dcterms:W3CDTF">2018-11-06T15:59:34Z</dcterms:created>
  <dcterms:modified xsi:type="dcterms:W3CDTF">2018-11-08T17:40:35Z</dcterms:modified>
</cp:coreProperties>
</file>